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2" r:id="rId5"/>
    <p:sldId id="263" r:id="rId6"/>
    <p:sldId id="264" r:id="rId7"/>
    <p:sldId id="265" r:id="rId8"/>
    <p:sldId id="266" r:id="rId9"/>
    <p:sldId id="267" r:id="rId10"/>
    <p:sldId id="25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05" r:id="rId26"/>
    <p:sldId id="288" r:id="rId27"/>
    <p:sldId id="289" r:id="rId28"/>
    <p:sldId id="282" r:id="rId29"/>
    <p:sldId id="283" r:id="rId30"/>
    <p:sldId id="284" r:id="rId31"/>
    <p:sldId id="285" r:id="rId32"/>
    <p:sldId id="286" r:id="rId33"/>
    <p:sldId id="287" r:id="rId34"/>
    <p:sldId id="258" r:id="rId35"/>
    <p:sldId id="290"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8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381658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104809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257945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310085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3869400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E55C0-6982-4DFE-9AE3-9A4B9713F305}"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700064-391B-4651-ADDD-BB2E571F9A0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281424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62839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195592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165409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127254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D5250-AA19-4931-B8C0-7BCDCBA9605C}" type="datetimeFigureOut">
              <a:rPr lang="ms-MY" smtClean="0"/>
              <a:pPr/>
              <a:t>12/12/2012</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45230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D5250-AA19-4931-B8C0-7BCDCBA9605C}" type="datetimeFigureOut">
              <a:rPr lang="ms-MY" smtClean="0"/>
              <a:pPr/>
              <a:t>12/12/2012</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2864B-F4F8-46B2-82F3-73E0B7ACBDBD}" type="slidenum">
              <a:rPr lang="ms-MY" smtClean="0"/>
              <a:pPr/>
              <a:t>‹#›</a:t>
            </a:fld>
            <a:endParaRPr lang="ms-MY"/>
          </a:p>
        </p:txBody>
      </p:sp>
    </p:spTree>
    <p:extLst>
      <p:ext uri="{BB962C8B-B14F-4D97-AF65-F5344CB8AC3E}">
        <p14:creationId xmlns="" xmlns:p14="http://schemas.microsoft.com/office/powerpoint/2010/main" val="410463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6A0E55C0-6982-4DFE-9AE3-9A4B9713F305}" type="datetimeFigureOut">
              <a:rPr lang="en-US" smtClean="0">
                <a:solidFill>
                  <a:prstClr val="black">
                    <a:tint val="75000"/>
                  </a:prstClr>
                </a:solidFill>
                <a:cs typeface="Arial" charset="0"/>
              </a:rPr>
              <a:pPr fontAlgn="base">
                <a:spcBef>
                  <a:spcPct val="0"/>
                </a:spcBef>
                <a:spcAft>
                  <a:spcPct val="0"/>
                </a:spcAft>
              </a:pPr>
              <a:t>12/12/2012</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E5700064-391B-4651-ADDD-BB2E571F9A00}"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6A0E55C0-6982-4DFE-9AE3-9A4B9713F305}" type="datetimeFigureOut">
              <a:rPr lang="en-US" smtClean="0">
                <a:solidFill>
                  <a:prstClr val="black">
                    <a:tint val="75000"/>
                  </a:prstClr>
                </a:solidFill>
                <a:cs typeface="Arial" charset="0"/>
              </a:rPr>
              <a:pPr fontAlgn="base">
                <a:spcBef>
                  <a:spcPct val="0"/>
                </a:spcBef>
                <a:spcAft>
                  <a:spcPct val="0"/>
                </a:spcAft>
              </a:pPr>
              <a:t>12/12/2012</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E5700064-391B-4651-ADDD-BB2E571F9A00}"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897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500" y="228600"/>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56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0" y="3781412"/>
            <a:ext cx="9144000" cy="1857388"/>
          </a:xfrm>
          <a:prstGeom prst="snip2SameRect">
            <a:avLst>
              <a:gd name="adj1" fmla="val 8485"/>
              <a:gd name="adj2" fmla="val 9546"/>
            </a:avLst>
          </a:prstGeom>
          <a:solidFill>
            <a:srgbClr val="FF0066">
              <a:alpha val="41000"/>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dirikanlah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oleh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sembahyang</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serta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berilah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zakat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taatlah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Rasulullah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supaya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beroleh</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rahmat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lang="en-US" sz="3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585922"/>
            <a:ext cx="9131026" cy="1754326"/>
          </a:xfrm>
          <a:prstGeom prst="rect">
            <a:avLst/>
          </a:prstGeom>
          <a:solidFill>
            <a:schemeClr val="tx1">
              <a:alpha val="39000"/>
            </a:schemeClr>
          </a:solidFill>
        </p:spPr>
        <p:txBody>
          <a:bodyPr wrap="square">
            <a:spAutoFit/>
          </a:bodyPr>
          <a:lstStyle/>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وَأَقِيمُوا الصَّلا</a:t>
            </a:r>
            <a:r>
              <a:rPr lang="ar-SA" sz="5400" b="1"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ةَ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وَآتُوا الزَّكَاةَ وَأَطِيعُوا الرَّسُولَ لَعَلَّكُمْ تُرْحَمُونَ</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9442" y="203537"/>
            <a:ext cx="764877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351929"/>
            <a:ext cx="9001156" cy="5078313"/>
          </a:xfrm>
          <a:prstGeom prst="rect">
            <a:avLst/>
          </a:prstGeom>
          <a:solidFill>
            <a:schemeClr val="tx1">
              <a:alpha val="37000"/>
            </a:schemeClr>
          </a:solidFill>
        </p:spPr>
        <p:txBody>
          <a:bodyPr wrap="square">
            <a:spAutoFit/>
          </a:bodyPr>
          <a:lstStyle/>
          <a:p>
            <a:pPr algn="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QCF_P211" pitchFamily="2" charset="2"/>
                <a:cs typeface="Traditional Arabic" pitchFamily="2" charset="-78"/>
              </a:rPr>
              <a:t>مَنْ آتَاهُ اللهُ مَالاً فَلَمْ يُؤَدِّ زَكَاتَهُ مُثِّلَ لَهُ مَالُهُ يَوْمَ الْقِيَامَةِ شُجَاعًا أَقْرَعَ، لَهُ زَبِيْبَتَانِ يُطَوَّقُهُ يَوْمَ الْقِيَامَةِ، ثُمَّ يَأْخُذُ بِلِهْزِمَتَيْهِ يَعْنِيْ بِشِدْقَيْهِ، ثُمَّ يَقُوْلُ أَنَا مَالُكَ أَنَا كَنْزُكَ، ثُمَّ تَلاَ</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QCF_P211" pitchFamily="2" charset="2"/>
                <a:cs typeface="Traditional Arabic" pitchFamily="2" charset="-78"/>
              </a:rPr>
              <a:t> </a:t>
            </a:r>
          </a:p>
          <a:p>
            <a:pPr algn="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QCF_P211" pitchFamily="2" charset="2"/>
                <a:cs typeface="Traditional Arabic" pitchFamily="2" charset="-78"/>
              </a:rPr>
              <a:t>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يَحْسَبَنَّ الَّذِينَ يَبْخَلُونَ بِمَا آتَاهُمُ اللهُ مِن فَضْلِهِ هُوَ خَيْرًا لَّهُمْ بَلْ هُوَ شَرٌّ لَّهُمْ سَيُطَوَّقُونَ مَا بَخِلُواْ بِهِ يَوْمَ الْقِيَامَةِ وَلِلّهِ مِيرَاثُ السَّمَاوَاتِ وَالأَرْضِ وَاللهُ بِمَا تَعْمَلُونَ خَبِيرٌ</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QCF_P211" pitchFamily="2" charset="2"/>
                <a:cs typeface="Traditional Arabic" pitchFamily="2" charset="-78"/>
              </a:rPr>
              <a:t> </a:t>
            </a: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9442" y="457200"/>
            <a:ext cx="7648772"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0" y="1528770"/>
            <a:ext cx="9144000" cy="4929222"/>
          </a:xfrm>
          <a:prstGeom prst="snip2SameRect">
            <a:avLst>
              <a:gd name="adj1" fmla="val 8485"/>
              <a:gd name="adj2" fmla="val 9546"/>
            </a:avLst>
          </a:prstGeom>
          <a:solidFill>
            <a:srgbClr val="FF0066">
              <a:alpha val="41000"/>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Barangsiapa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yang Allah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berikan</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kepadanya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harta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tetapi</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dia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tidak</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mengeluarkan</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zakatnya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maka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pada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hari</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kiamat</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kelak</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hartanya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itu</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dijadikan</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berupa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Syuja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Aqra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Ular</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jantan</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yang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botak</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kepalanya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mengandungi</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banyak</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racun</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yang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memiliki</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dua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titik</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hitam</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di</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atas</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dua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matanya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melilit</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leher</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si</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engkar</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zakata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Kemudian</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ular</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itu</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mematuk</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kedua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tulang</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rahangnya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sambil</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berkata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Aku</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adalah</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hartamu</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aku</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adalah</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simpananmu</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Lalu</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baginda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SAW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membaca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ayat</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180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surah</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Ali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Imran</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Sekali</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-kali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janganlah</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orang-orang</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yang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bakhil</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a:t>
            </a:r>
            <a:r>
              <a:rPr lang="en-US" altLang="zh-TW"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menyangka</a:t>
            </a:r>
            <a:r>
              <a:rPr lang="en-US" altLang="zh-TW"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t>
            </a:r>
            <a:r>
              <a:rPr lang="en-US" altLang="zh-TW"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 (HR </a:t>
            </a:r>
            <a:r>
              <a:rPr lang="en-US" altLang="zh-TW"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Bukhari</a:t>
            </a:r>
            <a:r>
              <a:rPr lang="en-US" altLang="zh-TW"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PMingLiU" pitchFamily="18" charset="-120"/>
                <a:cs typeface="Times New Roman" pitchFamily="18" charset="0"/>
              </a:rPr>
              <a:t>)</a:t>
            </a:r>
            <a:endParaRPr lang="en-US" altLang="zh-TW"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lvl="0" algn="ct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285728"/>
            <a:ext cx="852719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Rumusan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kitab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Fiqh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karangan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Sheikh Dr.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Yusof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Qaradawi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428596" y="1357298"/>
            <a:ext cx="8358246" cy="2571768"/>
          </a:xfrm>
          <a:prstGeom prst="snip2SameRect">
            <a:avLst>
              <a:gd name="adj1" fmla="val 10647"/>
              <a:gd name="adj2" fmla="val 14905"/>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path path="circle">
              <a:fillToRect l="50000" t="50000" r="50000" b="50000"/>
            </a:path>
            <a:tileRect/>
          </a:gradFill>
          <a:ln w="28575">
            <a:solidFill>
              <a:schemeClr val="bg1"/>
            </a:solidFill>
          </a:ln>
          <a:effectLst>
            <a:glow rad="101600">
              <a:schemeClr val="tx1">
                <a:alpha val="6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"يَكْفُرُ مَنْ جَحَدَهُ، ويَفْسُقُ مَنْ تَهَرَّبَ مِنْهُ، ويُؤْخَذُ بِالْقُوَّةِ مِمَّنْ مَنَعَهُ، وَتُعْلِنُ الْحَرْبُ مِنْ أَجْلِ اسْتِيْفَائِهِ مِمَّنْ أبَى وَتَمَرَّدَ."</a:t>
            </a:r>
            <a:endParaRPr lang="en-US"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85720" y="4000504"/>
            <a:ext cx="8572560" cy="2714620"/>
          </a:xfrm>
          <a:prstGeom prst="rect">
            <a:avLst/>
          </a:prstGeom>
          <a:solidFill>
            <a:srgbClr val="00CC00">
              <a:alpha val="66667"/>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mengingkarinya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yakni</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dihukum</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murtad</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fasik</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melarikan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enggan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menunaikannya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diizinkan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ulil</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amri</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paksa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yakni</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undang-undang</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menghalangnya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diisytiharkan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perang</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merampas</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enggan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derhaka</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480970"/>
            <a:ext cx="8946444" cy="538609"/>
          </a:xfrm>
          <a:prstGeom prst="rect">
            <a:avLst/>
          </a:prstGeom>
        </p:spPr>
        <p:txBody>
          <a:bodyPr wrap="square">
            <a:spAutoFit/>
          </a:bodyPr>
          <a:lstStyle/>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Hikmat</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matlamat</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mengeluarkan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357158" y="5267316"/>
            <a:ext cx="8501122" cy="1285884"/>
          </a:xfrm>
          <a:prstGeom prst="snip2SameRect">
            <a:avLst>
              <a:gd name="adj1" fmla="val 8485"/>
              <a:gd name="adj2" fmla="val 9546"/>
            </a:avLst>
          </a:prstGeom>
          <a:solidFill>
            <a:srgbClr val="7030A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ketenangan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kebahagiaan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mengawal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nafsu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serakah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57158" y="3767118"/>
            <a:ext cx="8501122" cy="1214446"/>
          </a:xfrm>
          <a:prstGeom prst="snip2SameRect">
            <a:avLst>
              <a:gd name="adj1" fmla="val 8485"/>
              <a:gd name="adj2" fmla="val 9546"/>
            </a:avLst>
          </a:prstGeom>
          <a:solidFill>
            <a:srgbClr val="7030A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Barakah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pembayar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penerima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diambil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Down Arrow 5"/>
          <p:cNvSpPr/>
          <p:nvPr/>
        </p:nvSpPr>
        <p:spPr>
          <a:xfrm rot="5400000">
            <a:off x="5929322" y="2838424"/>
            <a:ext cx="1357322" cy="1071570"/>
          </a:xfrm>
          <a:prstGeom prst="curvedDownArrow">
            <a:avLst/>
          </a:prstGeom>
          <a:solidFill>
            <a:schemeClr val="bg1"/>
          </a:solidFill>
          <a:ln>
            <a:solidFill>
              <a:srgbClr val="0000FF"/>
            </a:solidFill>
          </a:ln>
          <a:effectLst>
            <a:glow rad="101600">
              <a:srgbClr val="0000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rot="5400000">
            <a:off x="7908769" y="4618947"/>
            <a:ext cx="827452" cy="1071570"/>
          </a:xfrm>
          <a:prstGeom prst="curvedDownArrow">
            <a:avLst/>
          </a:prstGeom>
          <a:solidFill>
            <a:schemeClr val="bg1"/>
          </a:solidFill>
          <a:ln>
            <a:solidFill>
              <a:srgbClr val="0000FF"/>
            </a:solidFill>
          </a:ln>
          <a:effectLst>
            <a:glow rad="101600">
              <a:srgbClr val="0000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triped Right Arrow 7"/>
          <p:cNvSpPr/>
          <p:nvPr/>
        </p:nvSpPr>
        <p:spPr>
          <a:xfrm>
            <a:off x="428596" y="1552540"/>
            <a:ext cx="6143668" cy="2143140"/>
          </a:xfrm>
          <a:prstGeom prst="stripedRightArrow">
            <a:avLst>
              <a:gd name="adj1" fmla="val 71548"/>
              <a:gd name="adj2" fmla="val 36653"/>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solidFill>
              <a:srgbClr val="FFFF00"/>
            </a:solidFill>
          </a:ln>
          <a:effectLst>
            <a:glow rad="101600">
              <a:schemeClr val="tx1">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kesejahteraan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perolehi</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500" y="228600"/>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103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0" y="3800500"/>
            <a:ext cx="9144000" cy="2786082"/>
          </a:xfrm>
          <a:prstGeom prst="snip2SameRect">
            <a:avLst>
              <a:gd name="adj1" fmla="val 8485"/>
              <a:gd name="adj2" fmla="val 9546"/>
            </a:avLst>
          </a:prstGeom>
          <a:solidFill>
            <a:srgbClr val="FF0066">
              <a:alpha val="41000"/>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“Ambillah (sebahagian) dari harta mereka menjadi sedekah (zakat), supaya dengannya engkau membersihkan mereka (dari dosa) dan menyucikan mereka (dari akhlak yang buruk); dan doakanlah untuk mereka, kerana sesungguhnya doamu itu menjadi ketenteraman bagi mereka. dan (ingatlah) Allah Maha Mendengar, lagi Maha mengetahui</a:t>
            </a:r>
            <a:r>
              <a:rPr lang="fi-FI"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228732"/>
            <a:ext cx="9144000" cy="2585323"/>
          </a:xfrm>
          <a:prstGeom prst="rect">
            <a:avLst/>
          </a:prstGeom>
          <a:solidFill>
            <a:schemeClr val="tx1">
              <a:alpha val="28000"/>
            </a:schemeClr>
          </a:solidFill>
        </p:spPr>
        <p:txBody>
          <a:bodyPr wrap="square">
            <a:spAutoFit/>
          </a:bodyPr>
          <a:lstStyle/>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خُذْ مِنْ أَمْوَالِهِمْ صَدَقَةً تُطَهِّرُهُمْ وَتُزَكِّيهِم بِهَا وَصَلِّ عَلَيْهِمْ إِنَّ صَلاَتَكَ سَكَنٌ لَّهُمْ وَاللهُ سَمِيعٌ عَلِيمٌ</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4282" y="228600"/>
            <a:ext cx="8715435" cy="923330"/>
          </a:xfrm>
          <a:prstGeom prst="rect">
            <a:avLst/>
          </a:prstGeom>
        </p:spPr>
        <p:txBody>
          <a:bodyPr wrap="square">
            <a:spAutoFit/>
          </a:bodyPr>
          <a:lstStyle/>
          <a:p>
            <a:pPr algn="ctr" fontAlgn="auto">
              <a:spcBef>
                <a:spcPts val="0"/>
              </a:spcBef>
              <a:spcAft>
                <a:spcPts val="0"/>
              </a:spcAft>
              <a:defRPr/>
            </a:pP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Penguatkuasaan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kutipan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berharta</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cukup</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a:t>
            </a:r>
            <a:endParaRPr lang="en-US" sz="27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428596" y="1371608"/>
            <a:ext cx="8286808" cy="1000132"/>
          </a:xfrm>
          <a:prstGeom prst="snip2SameRect">
            <a:avLst>
              <a:gd name="adj1" fmla="val 8485"/>
              <a:gd name="adj2" fmla="val 9546"/>
            </a:avLst>
          </a:prstGeom>
          <a:solidFill>
            <a:srgbClr val="00CC00">
              <a:alpha val="66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Diperintahkan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pemerintah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928794" y="2800368"/>
            <a:ext cx="6572296" cy="857256"/>
          </a:xfrm>
          <a:prstGeom prst="rect">
            <a:avLst/>
          </a:prstGeom>
          <a:solidFill>
            <a:srgbClr val="FF0066">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Agar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sifat-sifat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keji</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928794" y="3729062"/>
            <a:ext cx="6572296" cy="857256"/>
          </a:xfrm>
          <a:prstGeom prst="rect">
            <a:avLst/>
          </a:prstGeom>
          <a:solidFill>
            <a:srgbClr val="FF0066">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Menambah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kesuburan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harta</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 Diagonal Corner Rectangle 6"/>
          <p:cNvSpPr/>
          <p:nvPr/>
        </p:nvSpPr>
        <p:spPr>
          <a:xfrm>
            <a:off x="522271" y="2586054"/>
            <a:ext cx="2763845" cy="500066"/>
          </a:xfrm>
          <a:prstGeom prst="round2DiagRect">
            <a:avLst>
              <a:gd name="adj1" fmla="val 37012"/>
              <a:gd name="adj2" fmla="val 37823"/>
            </a:avLst>
          </a:prstGeom>
          <a:solidFill>
            <a:schemeClr val="accent6">
              <a:lumMod val="50000"/>
              <a:alpha val="69000"/>
            </a:scheme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KEBAIKAN</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ectangle 7"/>
          <p:cNvSpPr/>
          <p:nvPr/>
        </p:nvSpPr>
        <p:spPr>
          <a:xfrm>
            <a:off x="1928794" y="4657756"/>
            <a:ext cx="6572296" cy="785818"/>
          </a:xfrm>
          <a:prstGeom prst="rect">
            <a:avLst/>
          </a:prstGeom>
          <a:solidFill>
            <a:srgbClr val="FF0066">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diberkati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berkembang</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1928794" y="5515012"/>
            <a:ext cx="6572296" cy="857256"/>
          </a:xfrm>
          <a:prstGeom prst="rect">
            <a:avLst/>
          </a:prstGeom>
          <a:solidFill>
            <a:srgbClr val="FF0066">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syafaat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penyelamat</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10" name="Elbow Connector 9"/>
          <p:cNvCxnSpPr/>
          <p:nvPr/>
        </p:nvCxnSpPr>
        <p:spPr>
          <a:xfrm>
            <a:off x="1403648" y="3083840"/>
            <a:ext cx="720080" cy="432048"/>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1475656" y="5604120"/>
            <a:ext cx="720080" cy="432048"/>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1403648" y="4740024"/>
            <a:ext cx="720080" cy="432048"/>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1403648" y="3875928"/>
            <a:ext cx="720080" cy="432048"/>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0726" y="285728"/>
            <a:ext cx="8658991" cy="954107"/>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MAIDAM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institusi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tunggal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dilantik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urusan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ehwal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1643042" y="3071810"/>
            <a:ext cx="7215238" cy="1643074"/>
          </a:xfrm>
          <a:prstGeom prst="snip2SameRect">
            <a:avLst>
              <a:gd name="adj1" fmla="val 8485"/>
              <a:gd name="adj2" fmla="val 9546"/>
            </a:avLst>
          </a:prstGeom>
          <a:solidFill>
            <a:srgbClr val="FF0066">
              <a:alpha val="75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Menyediakan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27 skim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bantuan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merangkumi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sosial</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ekonomi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pendidikan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muallaf</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643042" y="1500174"/>
            <a:ext cx="7215238" cy="1428760"/>
          </a:xfrm>
          <a:prstGeom prst="snip2SameRect">
            <a:avLst>
              <a:gd name="adj1" fmla="val 8485"/>
              <a:gd name="adj2" fmla="val 9546"/>
            </a:avLst>
          </a:prstGeom>
          <a:solidFill>
            <a:srgbClr val="FF0066">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Memperkenalkan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bantuan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skim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diagihkan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643042" y="4857760"/>
            <a:ext cx="7215238" cy="1571636"/>
          </a:xfrm>
          <a:prstGeom prst="snip2SameRect">
            <a:avLst>
              <a:gd name="adj1" fmla="val 8485"/>
              <a:gd name="adj2" fmla="val 9546"/>
            </a:avLst>
          </a:prstGeom>
          <a:solidFill>
            <a:srgbClr val="FF0066">
              <a:alpha val="78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skim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tersebut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persetujuan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kelulusan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jawatankuasa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fatwa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negeri</a:t>
            </a:r>
            <a:endPar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hevron 6"/>
          <p:cNvSpPr/>
          <p:nvPr/>
        </p:nvSpPr>
        <p:spPr>
          <a:xfrm rot="2641614">
            <a:off x="1337375" y="1601915"/>
            <a:ext cx="521001" cy="564485"/>
          </a:xfrm>
          <a:prstGeom prst="chevron">
            <a:avLst/>
          </a:prstGeom>
          <a:solidFill>
            <a:schemeClr val="bg1"/>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Chevron 7"/>
          <p:cNvSpPr/>
          <p:nvPr/>
        </p:nvSpPr>
        <p:spPr>
          <a:xfrm rot="2641614">
            <a:off x="1337374" y="3173550"/>
            <a:ext cx="521001" cy="564485"/>
          </a:xfrm>
          <a:prstGeom prst="chevron">
            <a:avLst/>
          </a:prstGeom>
          <a:solidFill>
            <a:schemeClr val="bg1"/>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Chevron 8"/>
          <p:cNvSpPr/>
          <p:nvPr/>
        </p:nvSpPr>
        <p:spPr>
          <a:xfrm rot="2641614">
            <a:off x="1337374" y="4959501"/>
            <a:ext cx="521001" cy="564485"/>
          </a:xfrm>
          <a:prstGeom prst="chevron">
            <a:avLst/>
          </a:prstGeom>
          <a:solidFill>
            <a:schemeClr val="bg1"/>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0" name="Bent-Up Arrow 9"/>
          <p:cNvSpPr/>
          <p:nvPr/>
        </p:nvSpPr>
        <p:spPr>
          <a:xfrm rot="5400000">
            <a:off x="-1107321" y="3250405"/>
            <a:ext cx="4714908" cy="1500198"/>
          </a:xfrm>
          <a:prstGeom prst="bentUpArrow">
            <a:avLst>
              <a:gd name="adj1" fmla="val 17722"/>
              <a:gd name="adj2" fmla="val 18177"/>
              <a:gd name="adj3" fmla="val 25000"/>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nip Same Side Corner Rectangle 2"/>
          <p:cNvSpPr/>
          <p:nvPr/>
        </p:nvSpPr>
        <p:spPr>
          <a:xfrm>
            <a:off x="714348" y="1484784"/>
            <a:ext cx="7858180" cy="188181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kecekapan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petugas</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perkenalkan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tercanggih</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720" y="270197"/>
            <a:ext cx="8572560" cy="984885"/>
          </a:xfrm>
          <a:prstGeom prst="rect">
            <a:avLst/>
          </a:prstGeom>
        </p:spPr>
        <p:txBody>
          <a:bodyPr wrap="square">
            <a:spAutoFit/>
          </a:bodyPr>
          <a:lstStyle/>
          <a:p>
            <a:pPr algn="ct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MAIDAM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pengurusan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sistematik</a:t>
            </a:r>
            <a:endParaRPr lang="en-US" sz="28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5" name="Snip Same Side Corner Rectangle 4"/>
          <p:cNvSpPr/>
          <p:nvPr/>
        </p:nvSpPr>
        <p:spPr>
          <a:xfrm>
            <a:off x="755576" y="3573016"/>
            <a:ext cx="7858180" cy="144757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Taksiran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pembayaran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dibuat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bila-bila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online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SMS</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755576" y="5221789"/>
            <a:ext cx="7858180" cy="1447571"/>
          </a:xfrm>
          <a:prstGeom prst="snip2SameRect">
            <a:avLst>
              <a:gd name="adj1" fmla="val 8485"/>
              <a:gd name="adj2" fmla="val 9546"/>
            </a:avLst>
          </a:prstGeom>
          <a:gradFill flip="none" rotWithShape="1">
            <a:gsLst>
              <a:gs pos="0">
                <a:srgbClr val="FF00FF">
                  <a:shade val="30000"/>
                  <a:satMod val="115000"/>
                  <a:alpha val="40000"/>
                </a:srgbClr>
              </a:gs>
              <a:gs pos="50000">
                <a:srgbClr val="FF00FF">
                  <a:shade val="67500"/>
                  <a:satMod val="115000"/>
                </a:srgbClr>
              </a:gs>
              <a:gs pos="100000">
                <a:srgbClr val="FF00FF">
                  <a:shade val="100000"/>
                  <a:satMod val="115000"/>
                </a:srgbClr>
              </a:gs>
            </a:gsLst>
            <a:lin ang="162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Agihan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permohonan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skim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dilaksanakan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secepat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mungkin</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685800" y="14478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85800" y="51054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57200" y="3352800"/>
            <a:ext cx="762000" cy="685800"/>
          </a:xfrm>
          <a:prstGeom prst="star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457200"/>
            <a:ext cx="848204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Penghargaan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pengiktirafan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642910" y="1928802"/>
            <a:ext cx="7858180" cy="1643074"/>
          </a:xfrm>
          <a:prstGeom prst="snip2DiagRect">
            <a:avLst>
              <a:gd name="adj1" fmla="val 31481"/>
              <a:gd name="adj2" fmla="val 34259"/>
            </a:avLst>
          </a:prstGeom>
          <a:gradFill flip="none" rotWithShape="1">
            <a:gsLst>
              <a:gs pos="0">
                <a:srgbClr val="0000FF"/>
              </a:gs>
              <a:gs pos="50000">
                <a:srgbClr val="FF00FF">
                  <a:shade val="67500"/>
                  <a:satMod val="115000"/>
                </a:srgbClr>
              </a:gs>
              <a:gs pos="100000">
                <a:srgbClr val="FF00FF">
                  <a:shade val="100000"/>
                  <a:satMod val="115000"/>
                </a:srgbClr>
              </a:gs>
            </a:gsLst>
            <a:lin ang="8100000" scaled="1"/>
            <a:tileRect/>
          </a:gra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petugas</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kakitangan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pusat</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pengurusan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berdedikasi</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ikhlas</a:t>
            </a:r>
            <a:endParaRPr lang="ms-MY" sz="2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571472" y="4286256"/>
            <a:ext cx="7858180" cy="1714512"/>
          </a:xfrm>
          <a:prstGeom prst="snip2DiagRect">
            <a:avLst>
              <a:gd name="adj1" fmla="val 31481"/>
              <a:gd name="adj2" fmla="val 34259"/>
            </a:avLst>
          </a:prstGeom>
          <a:gradFill flip="none" rotWithShape="1">
            <a:gsLst>
              <a:gs pos="0">
                <a:srgbClr val="0000FF"/>
              </a:gs>
              <a:gs pos="50000">
                <a:srgbClr val="FF00FF">
                  <a:shade val="67500"/>
                  <a:satMod val="115000"/>
                </a:srgbClr>
              </a:gs>
              <a:gs pos="100000">
                <a:srgbClr val="FF00FF">
                  <a:shade val="100000"/>
                  <a:satMod val="115000"/>
                </a:srgbClr>
              </a:gs>
            </a:gsLst>
            <a:lin ang="8100000" scaled="1"/>
            <a:tileRect/>
          </a:gra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terlibat</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beriltizam</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meningkatkan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kecekapan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kualiti</a:t>
            </a:r>
            <a:endParaRPr lang="ms-MY" sz="2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Left Arrow 5"/>
          <p:cNvSpPr/>
          <p:nvPr/>
        </p:nvSpPr>
        <p:spPr>
          <a:xfrm>
            <a:off x="7786710" y="3071810"/>
            <a:ext cx="857256" cy="1643074"/>
          </a:xfrm>
          <a:prstGeom prst="curvedLeftArrow">
            <a:avLst/>
          </a:prstGeom>
          <a:solidFill>
            <a:schemeClr val="bg1"/>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solidFill>
                <a:schemeClr val="tx1"/>
              </a:solidFill>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68136"/>
            <a:ext cx="9144000" cy="2215991"/>
          </a:xfrm>
          <a:prstGeom prst="rect">
            <a:avLst/>
          </a:prstGeom>
          <a:solidFill>
            <a:schemeClr val="tx1">
              <a:alpha val="40000"/>
            </a:schemeClr>
          </a:solidFill>
        </p:spPr>
        <p:txBody>
          <a:bodyPr wrap="square">
            <a:spAutoFit/>
          </a:bodyPr>
          <a:lstStyle/>
          <a:p>
            <a:pPr algn="ctr" fontAlgn="auto">
              <a:spcBef>
                <a:spcPts val="0"/>
              </a:spcBef>
              <a:spcAft>
                <a:spcPts val="0"/>
              </a:spcAft>
              <a:defRPr/>
            </a:pPr>
            <a:r>
              <a:rPr lang="ar-SA" sz="13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66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482780"/>
            <a:ext cx="9144000" cy="1446550"/>
          </a:xfrm>
          <a:prstGeom prst="rect">
            <a:avLst/>
          </a:prstGeom>
          <a:solidFill>
            <a:srgbClr val="FF0066">
              <a:alpha val="42000"/>
            </a:srgbClr>
          </a:solidFill>
          <a:ln w="57150">
            <a:noFill/>
          </a:ln>
        </p:spPr>
        <p:txBody>
          <a:bodyPr wrap="square">
            <a:spAutoFit/>
          </a:bodyPr>
          <a:lstStyle/>
          <a:p>
            <a:pPr algn="ctr" fontAlgn="auto">
              <a:spcBef>
                <a:spcPts val="0"/>
              </a:spcBef>
              <a:spcAft>
                <a:spcPts val="0"/>
              </a:spcAft>
              <a:defRPr/>
            </a:pPr>
            <a:r>
              <a:rPr lang="en-US" sz="4400" b="1" dirty="0" err="1">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400" b="1" dirty="0" err="1"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smtClean="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400" b="1" dirty="0">
              <a:ln>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642910" y="397543"/>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4282" y="472897"/>
            <a:ext cx="8715435"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bayaran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zakat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428596" y="1428736"/>
            <a:ext cx="8286808" cy="1000132"/>
          </a:xfrm>
          <a:prstGeom prst="snip2SameRect">
            <a:avLst>
              <a:gd name="adj1" fmla="val 8485"/>
              <a:gd name="adj2" fmla="val 9546"/>
            </a:avLst>
          </a:prstGeom>
          <a:solidFill>
            <a:srgbClr val="00CC00">
              <a:alpha val="66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Dibayar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diserahkan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Majlis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428596" y="2857496"/>
            <a:ext cx="8072494" cy="1000132"/>
          </a:xfrm>
          <a:prstGeom prst="rect">
            <a:avLst/>
          </a:prstGeom>
          <a:solidFill>
            <a:srgbClr val="FF0066">
              <a:alpha val="76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Agen-agen</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dilantik</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Majlis</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Negeri</a:t>
            </a:r>
            <a:endParaRPr lang="en-US"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 Diagonal Corner Rectangle 5"/>
          <p:cNvSpPr/>
          <p:nvPr/>
        </p:nvSpPr>
        <p:spPr>
          <a:xfrm>
            <a:off x="500034" y="4214818"/>
            <a:ext cx="8286808" cy="1643074"/>
          </a:xfrm>
          <a:prstGeom prst="round2DiagRect">
            <a:avLst>
              <a:gd name="adj1" fmla="val 37012"/>
              <a:gd name="adj2" fmla="val 37823"/>
            </a:avLst>
          </a:prstGeom>
          <a:solidFill>
            <a:schemeClr val="accent6">
              <a:lumMod val="50000"/>
              <a:alpha val="69000"/>
            </a:scheme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Selaras</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ketetapan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kehendak</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enakmen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negeri-negeri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serta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muzakarah</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Jawatankuasa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Fatwa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Majlis</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Kebangsaan</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cxnSp>
        <p:nvCxnSpPr>
          <p:cNvPr id="7" name="Elbow Connector 6"/>
          <p:cNvCxnSpPr/>
          <p:nvPr/>
        </p:nvCxnSpPr>
        <p:spPr>
          <a:xfrm>
            <a:off x="395536" y="980728"/>
            <a:ext cx="2592288" cy="1224136"/>
          </a:xfrm>
          <a:prstGeom prst="bentConnector3">
            <a:avLst>
              <a:gd name="adj1" fmla="val 11041"/>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H="1">
            <a:off x="-360548" y="1880828"/>
            <a:ext cx="2520280" cy="1008112"/>
          </a:xfrm>
          <a:prstGeom prst="bentConnector3">
            <a:avLst>
              <a:gd name="adj1" fmla="val 75451"/>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9" name="Curved Left Arrow 8"/>
          <p:cNvSpPr/>
          <p:nvPr/>
        </p:nvSpPr>
        <p:spPr>
          <a:xfrm>
            <a:off x="7956376" y="3429000"/>
            <a:ext cx="792088" cy="1728192"/>
          </a:xfrm>
          <a:prstGeom prst="curvedLeftArrow">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0726" y="285728"/>
            <a:ext cx="8658991"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Keputusan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Muzakarah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Jawatankuasa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Fatwa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Majlis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Kebangsaan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571472" y="1714488"/>
            <a:ext cx="8286808" cy="4429156"/>
          </a:xfrm>
          <a:prstGeom prst="snip2SameRect">
            <a:avLst>
              <a:gd name="adj1" fmla="val 8485"/>
              <a:gd name="adj2" fmla="val 9546"/>
            </a:avLst>
          </a:prstGeom>
          <a:solidFill>
            <a:srgbClr val="FF0066">
              <a:alpha val="75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effectLst>
                  <a:glow rad="101600">
                    <a:schemeClr val="tx1">
                      <a:alpha val="60000"/>
                    </a:schemeClr>
                  </a:glow>
                </a:effectLst>
                <a:latin typeface="Arial Black" pitchFamily="34" charset="0"/>
              </a:rPr>
              <a:t>“….</a:t>
            </a:r>
            <a:r>
              <a:rPr lang="en-US" sz="2400" dirty="0" err="1" smtClean="0">
                <a:ln>
                  <a:solidFill>
                    <a:sysClr val="windowText" lastClr="000000"/>
                  </a:solidFill>
                </a:ln>
                <a:effectLst>
                  <a:glow rad="101600">
                    <a:schemeClr val="tx1">
                      <a:alpha val="60000"/>
                    </a:schemeClr>
                  </a:glow>
                </a:effectLst>
                <a:latin typeface="Arial Black" pitchFamily="34" charset="0"/>
              </a:rPr>
              <a:t>walaupun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dari</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segi</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syarak</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mengagihkan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zakat</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secara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persendirian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tanpa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melalui</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pemerintah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adalah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sah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sekiranya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diagihkan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kepada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asnaf</a:t>
            </a:r>
            <a:r>
              <a:rPr lang="en-US" sz="2400" dirty="0" smtClean="0">
                <a:ln>
                  <a:solidFill>
                    <a:sysClr val="windowText" lastClr="000000"/>
                  </a:solidFill>
                </a:ln>
                <a:effectLst>
                  <a:glow rad="101600">
                    <a:schemeClr val="tx1">
                      <a:alpha val="60000"/>
                    </a:schemeClr>
                  </a:glow>
                </a:effectLst>
                <a:latin typeface="Arial Black" pitchFamily="34" charset="0"/>
              </a:rPr>
              <a:t> yang </a:t>
            </a:r>
            <a:r>
              <a:rPr lang="en-US" sz="2400" dirty="0" err="1" smtClean="0">
                <a:ln>
                  <a:solidFill>
                    <a:sysClr val="windowText" lastClr="000000"/>
                  </a:solidFill>
                </a:ln>
                <a:effectLst>
                  <a:glow rad="101600">
                    <a:schemeClr val="tx1">
                      <a:alpha val="60000"/>
                    </a:schemeClr>
                  </a:glow>
                </a:effectLst>
                <a:latin typeface="Arial Black" pitchFamily="34" charset="0"/>
              </a:rPr>
              <a:t>layak</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tetapi</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perbuatan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melanggar</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peraturan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undang-undang</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pemerintah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dalam</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perkara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kebaikan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adalah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berdosa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kerana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di</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dalam</a:t>
            </a:r>
            <a:r>
              <a:rPr lang="en-US" sz="2400" dirty="0" smtClean="0">
                <a:ln>
                  <a:solidFill>
                    <a:sysClr val="windowText" lastClr="000000"/>
                  </a:solidFill>
                </a:ln>
                <a:effectLst>
                  <a:glow rad="101600">
                    <a:schemeClr val="tx1">
                      <a:alpha val="60000"/>
                    </a:schemeClr>
                  </a:glow>
                </a:effectLst>
                <a:latin typeface="Arial Black" pitchFamily="34" charset="0"/>
              </a:rPr>
              <a:t> Islam </a:t>
            </a:r>
            <a:r>
              <a:rPr lang="en-US" sz="2400" dirty="0" err="1" smtClean="0">
                <a:ln>
                  <a:solidFill>
                    <a:sysClr val="windowText" lastClr="000000"/>
                  </a:solidFill>
                </a:ln>
                <a:effectLst>
                  <a:glow rad="101600">
                    <a:schemeClr val="tx1">
                      <a:alpha val="60000"/>
                    </a:schemeClr>
                  </a:glow>
                </a:effectLst>
                <a:latin typeface="Arial Black" pitchFamily="34" charset="0"/>
              </a:rPr>
              <a:t>patuh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taat</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kepada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pemerintah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atau</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ulil</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Amri</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dalam</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perkara</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kebaikan</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adalah</a:t>
            </a:r>
            <a:r>
              <a:rPr lang="en-US" sz="2400" dirty="0" smtClean="0">
                <a:ln>
                  <a:solidFill>
                    <a:sysClr val="windowText" lastClr="000000"/>
                  </a:solidFill>
                </a:ln>
                <a:effectLst>
                  <a:glow rad="101600">
                    <a:schemeClr val="tx1">
                      <a:alpha val="60000"/>
                    </a:schemeClr>
                  </a:glow>
                </a:effectLst>
                <a:latin typeface="Arial Black" pitchFamily="34" charset="0"/>
              </a:rPr>
              <a:t> </a:t>
            </a:r>
            <a:r>
              <a:rPr lang="en-US" sz="2400" dirty="0" err="1" smtClean="0">
                <a:ln>
                  <a:solidFill>
                    <a:sysClr val="windowText" lastClr="000000"/>
                  </a:solidFill>
                </a:ln>
                <a:effectLst>
                  <a:glow rad="101600">
                    <a:schemeClr val="tx1">
                      <a:alpha val="60000"/>
                    </a:schemeClr>
                  </a:glow>
                </a:effectLst>
                <a:latin typeface="Arial Black" pitchFamily="34" charset="0"/>
              </a:rPr>
              <a:t>wajib</a:t>
            </a:r>
            <a:r>
              <a:rPr lang="en-US" sz="2400" dirty="0" smtClean="0">
                <a:ln>
                  <a:solidFill>
                    <a:sysClr val="windowText" lastClr="000000"/>
                  </a:solidFill>
                </a:ln>
                <a:effectLst>
                  <a:glow rad="101600">
                    <a:schemeClr val="tx1">
                      <a:alpha val="60000"/>
                    </a:schemeClr>
                  </a:glow>
                </a:effectLst>
                <a:latin typeface="Arial Black" pitchFamily="34" charset="0"/>
              </a:rPr>
              <a:t>”.</a:t>
            </a:r>
            <a:endParaRPr lang="ms-MY" sz="2400" b="1" dirty="0">
              <a:ln>
                <a:solidFill>
                  <a:sysClr val="windowText" lastClr="000000"/>
                </a:solidFill>
              </a:ln>
              <a:effectLst>
                <a:glow rad="101600">
                  <a:schemeClr val="tx1">
                    <a:alpha val="60000"/>
                  </a:schemeClr>
                </a:glow>
              </a:effectLst>
              <a:latin typeface="Arial Black"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500" y="285728"/>
            <a:ext cx="89916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An-</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:- 59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0" y="3861048"/>
            <a:ext cx="9144000" cy="2640356"/>
          </a:xfrm>
          <a:prstGeom prst="snip2SameRect">
            <a:avLst>
              <a:gd name="adj1" fmla="val 8485"/>
              <a:gd name="adj2" fmla="val 9546"/>
            </a:avLst>
          </a:prstGeom>
          <a:solidFill>
            <a:srgbClr val="FF0066">
              <a:alpha val="41000"/>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taatlah</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Ulil-Amri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berselisih</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kembalikanlah</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Rasul-Nya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elok</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kesudahannya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521366"/>
            <a:ext cx="9144000" cy="2123658"/>
          </a:xfrm>
          <a:prstGeom prst="rect">
            <a:avLst/>
          </a:prstGeom>
          <a:solidFill>
            <a:schemeClr val="tx1">
              <a:alpha val="44000"/>
            </a:schemeClr>
          </a:solidFill>
        </p:spPr>
        <p:txBody>
          <a:bodyPr wrap="square">
            <a:spAutoFit/>
          </a:bodyPr>
          <a:lstStyle/>
          <a:p>
            <a:pPr algn="ctr"/>
            <a:r>
              <a:rPr lang="ar-DZ"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أَطِيعُواْ اللهَ وَأَطِيعُواْ الرَّسُولَ وَأُوْلِي الأَمْرِ مِنكُمْ فَإِن تَنَازَعْتُمْ فِي شَيْءٍ فَرُدُّوهُ إِلَى اللهِ وَالرَّسُولِ إِن كُنتُمْ تُؤْمِنُونَ بِاللهِ وَالْيَوْمِ الآخِرِ ذَلِكَ خَيْرٌ وَأَحْسَنُ تَأْوِيلاً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457200"/>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Freeform 4"/>
          <p:cNvSpPr/>
          <p:nvPr/>
        </p:nvSpPr>
        <p:spPr>
          <a:xfrm>
            <a:off x="0" y="1295400"/>
            <a:ext cx="9144000" cy="4996106"/>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solidFill>
            <a:schemeClr val="tx1">
              <a:alpha val="44000"/>
            </a:schemeClr>
          </a:solidFill>
        </p:spPr>
        <p:txBody>
          <a:bodyPr wrap="square">
            <a:spAutoFit/>
          </a:bodyPr>
          <a:lstStyle/>
          <a:p>
            <a:pPr algn="ct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ِلىْ وَلَكُمْ بِالْقُرْءَانِ الْعَظِيْمِ، وَنَفَعَنِى وَإِيَّاكُمْ بِمَا فِيْهِ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الأَيَاتِ وَالذِّكْرِ الْحَكِيْمِ، وَتَقَبَّلَ مِنِّي وَمِنْكُمْ تِلاَوَتَهُ إِنَّهُ هُوَ السَّمِيعُ الْعَلِيْمُ. أَقُوْلُ قَوْلِيْ هَذَا وَأَسْتَغْفِرُ اللهَ الْعَظِيْمَ لِيْ وَلَكُمْ، وَلِسَآئِرِ الْمُسْلِمِيْنَ وَالْمُسْلِمَاتِ، وَالْمُؤْمِنِيْنَ وَالْمُؤْمِنَاتِ فَاسْتَغْفِرُوْهُ، فَيَا فَوْزَ الْمُسْتَغْفِرِيْنَ،   وَياَ نَجَاةَ التَّآئِبِينَ</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897457"/>
            <a:ext cx="9144000" cy="4031873"/>
          </a:xfrm>
          <a:prstGeom prst="rect">
            <a:avLst/>
          </a:prstGeom>
          <a:solidFill>
            <a:srgbClr val="92D050">
              <a:alpha val="16000"/>
            </a:srgbClr>
          </a:solidFill>
        </p:spPr>
        <p:txBody>
          <a:bodyPr wrap="square">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fontAlgn="base">
              <a:spcBef>
                <a:spcPct val="0"/>
              </a:spcBef>
              <a:spcAft>
                <a:spcPct val="0"/>
              </a:spcAft>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fontAlgn="base">
              <a:spcBef>
                <a:spcPct val="0"/>
              </a:spcBef>
              <a:spcAft>
                <a:spcPct val="0"/>
              </a:spcAft>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ctr" fontAlgn="base">
              <a:spcBef>
                <a:spcPct val="0"/>
              </a:spcBef>
              <a:spcAft>
                <a:spcPct val="0"/>
              </a:spcAft>
              <a:defRPr/>
            </a:pP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4" name="Rectangle 3"/>
          <p:cNvSpPr/>
          <p:nvPr/>
        </p:nvSpPr>
        <p:spPr>
          <a:xfrm>
            <a:off x="0" y="397259"/>
            <a:ext cx="9144032" cy="1200329"/>
          </a:xfrm>
          <a:prstGeom prst="rect">
            <a:avLst/>
          </a:prstGeom>
        </p:spPr>
        <p:txBody>
          <a:bodyPr wrap="square">
            <a:spAutoFit/>
          </a:bodyPr>
          <a:lstStyle/>
          <a:p>
            <a:pPr algn="ctr" fontAlgn="base">
              <a:spcBef>
                <a:spcPct val="0"/>
              </a:spcBef>
              <a:spcAft>
                <a:spcPct val="0"/>
              </a:spcAft>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p>
          <a:p>
            <a:pPr algn="ctr" fontAlgn="base">
              <a:spcBef>
                <a:spcPct val="0"/>
              </a:spcBef>
              <a:spcAft>
                <a:spcPct val="0"/>
              </a:spcAft>
              <a:defRPr/>
            </a:pP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Antara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Dua</a:t>
            </a:r>
            <a:r>
              <a:rPr lang="en-US" sz="3600" b="1"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rPr>
              <a:t>Khutbah</a:t>
            </a:r>
            <a:endParaRPr lang="en-US" sz="3600" dirty="0">
              <a:ln w="28575">
                <a:solidFill>
                  <a:prstClr val="black"/>
                </a:solidFill>
              </a:ln>
              <a:solidFill>
                <a:srgbClr val="00FF00"/>
              </a:solidFill>
              <a:effectLst>
                <a:glow rad="101600">
                  <a:srgbClr val="F79646">
                    <a:satMod val="175000"/>
                    <a:alpha val="40000"/>
                  </a:srgbClr>
                </a:glow>
                <a:outerShdw blurRad="38100" dist="38100" dir="2700000" algn="tl">
                  <a:srgbClr val="C0C0C0"/>
                </a:outerShdw>
              </a:effectLst>
              <a:latin typeface="Arial Black"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lum bright="-10000" contrast="20000"/>
          </a:blip>
          <a:srcRect l="3148" r="1631" b="15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428604"/>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2000240"/>
            <a:ext cx="9144000" cy="2215991"/>
          </a:xfrm>
          <a:prstGeom prst="rect">
            <a:avLst/>
          </a:prstGeom>
          <a:solidFill>
            <a:schemeClr val="tx1">
              <a:alpha val="30000"/>
            </a:scheme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2" y="4463015"/>
            <a:ext cx="9144000" cy="1323439"/>
          </a:xfrm>
          <a:prstGeom prst="rect">
            <a:avLst/>
          </a:prstGeom>
          <a:solidFill>
            <a:srgbClr val="FF0066">
              <a:alpha val="39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39052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23404"/>
            <a:ext cx="9144000" cy="1938992"/>
          </a:xfrm>
          <a:prstGeom prst="rect">
            <a:avLst/>
          </a:prstGeom>
          <a:solidFill>
            <a:schemeClr val="tx1">
              <a:alpha val="41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82627"/>
            <a:ext cx="9144000" cy="2246769"/>
          </a:xfrm>
          <a:prstGeom prst="rect">
            <a:avLst/>
          </a:prstGeom>
          <a:solidFill>
            <a:srgbClr val="FF0066">
              <a:alpha val="40000"/>
            </a:srgbClr>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8596" y="26991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24087"/>
            <a:ext cx="9144000" cy="1938992"/>
          </a:xfrm>
          <a:prstGeom prst="rect">
            <a:avLst/>
          </a:prstGeom>
          <a:solidFill>
            <a:schemeClr val="tx1">
              <a:alpha val="32000"/>
            </a:schemeClr>
          </a:solidFill>
        </p:spPr>
        <p:txBody>
          <a:bodyPr wrap="square">
            <a:spAutoFit/>
          </a:bodyPr>
          <a:lstStyle/>
          <a:p>
            <a:pPr algn="ctr" rtl="1"/>
            <a:r>
              <a:rPr lang="ar-SA" sz="5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سَيْدِناَ مُحَمَّدٍ، وَعَلَى آلِهِ وَصَحْبِهِ أَجْمَعِيْنَ.</a:t>
            </a:r>
            <a:endParaRPr lang="ms-MY" sz="5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795789"/>
            <a:ext cx="9144000" cy="2062103"/>
          </a:xfrm>
          <a:prstGeom prst="rect">
            <a:avLst/>
          </a:prstGeom>
          <a:solidFill>
            <a:srgbClr val="FF0066">
              <a:alpha val="38000"/>
            </a:srgbClr>
          </a:solidFill>
          <a:ln w="57150">
            <a:noFill/>
          </a:ln>
        </p:spPr>
        <p:txBody>
          <a:bodyPr wrap="square">
            <a:spAutoFit/>
          </a:bodyPr>
          <a:lstStyle/>
          <a:p>
            <a:pPr algn="ctr" fontAlgn="auto">
              <a:spcBef>
                <a:spcPts val="0"/>
              </a:spcBef>
              <a:spcAft>
                <a:spcPts val="0"/>
              </a:spcAft>
              <a:defRPr/>
            </a:pP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junjungan</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17592"/>
            <a:ext cx="782005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72171"/>
            <a:ext cx="9143999" cy="1754326"/>
          </a:xfrm>
          <a:prstGeom prst="rect">
            <a:avLst/>
          </a:prstGeom>
          <a:solidFill>
            <a:schemeClr val="tx1">
              <a:alpha val="31000"/>
            </a:schemeClr>
          </a:solidFill>
        </p:spPr>
        <p:txBody>
          <a:bodyPr wrap="square">
            <a:spAutoFit/>
          </a:bodyPr>
          <a:lstStyle/>
          <a:p>
            <a:pPr algn="ctr" rtl="1">
              <a:defRPr/>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عِبَادَ اللهِ</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اتَّقُوْا اللهَ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تَعَالَى،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وَأَدُّوْا الزَّكَاةَ مَتَى وُجِبَتْ بِشُرُوْطِهَا. </a:t>
            </a:r>
            <a:endParaRPr lang="en-MY"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0" y="4365104"/>
            <a:ext cx="9144000" cy="1387176"/>
          </a:xfrm>
          <a:prstGeom prst="rect">
            <a:avLst/>
          </a:prstGeom>
          <a:solidFill>
            <a:srgbClr val="FF0066">
              <a:alpha val="38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orang</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beriman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bertakwalah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tunaikanlah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zakat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apabila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mencukupi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rPr>
              <a:t>syaratnya</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5100" y="152400"/>
            <a:ext cx="8620300" cy="98488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60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0" y="3505200"/>
            <a:ext cx="9144000" cy="3352800"/>
          </a:xfrm>
          <a:prstGeom prst="snip2SameRect">
            <a:avLst>
              <a:gd name="adj1" fmla="val 8485"/>
              <a:gd name="adj2" fmla="val 9546"/>
            </a:avLst>
          </a:prstGeom>
          <a:solidFill>
            <a:srgbClr val="FF0066">
              <a:alpha val="41000"/>
            </a:srgb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Sesungguhnya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sedekah-sedekah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zakat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hanyalah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untuk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orang-orang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fakir,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orang-orang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miskin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amil-amil</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mengurusnya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orang-orang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mu’allaf</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dijinakkan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hatinya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untuk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hamba-hamba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hendak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memerdekakan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dirinya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orang-orang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berhutang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untuk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dibelanjakan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pada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jalan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orang-orang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musafir</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keputusan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dalam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perjalanan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Ketetapan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hukum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demikian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ialah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sebagai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satu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ketetapan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datangnya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Dan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ingatlah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Maha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Mengetahui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lagi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Maha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Bijaksana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196876"/>
            <a:ext cx="9131026" cy="2308324"/>
          </a:xfrm>
          <a:prstGeom prst="rect">
            <a:avLst/>
          </a:prstGeom>
          <a:solidFill>
            <a:schemeClr val="tx1">
              <a:alpha val="39000"/>
            </a:schemeClr>
          </a:solid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الصَّدَقَاتُ لِلْفُقَرَاء وَالْمَسَاكِينِ وَالْعَامِلِينَ عَلَيْهَا وَالْمُؤَلَّفَةِ قُلُوبُهُمْ وَفِي الرِّقَابِ وَالْغَارِمِينَ وَفِي سَبِيلِ اللهِ وَابْنِ السَّبِيلِ فَرِيضَةً مِّنَ اللهِ وَاللهُ عَلِيمٌ حَكِيمٌ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24102" y="428604"/>
            <a:ext cx="4419600" cy="584200"/>
          </a:xfrm>
          <a:prstGeom prst="rect">
            <a:avLst/>
          </a:prstGeom>
          <a:noFill/>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767260" y="3143248"/>
            <a:ext cx="7477148" cy="1028704"/>
          </a:xfrm>
          <a:prstGeom prst="round2DiagRect">
            <a:avLst>
              <a:gd name="adj1" fmla="val 20595"/>
              <a:gd name="adj2" fmla="val 17154"/>
            </a:avLst>
          </a:prstGeom>
          <a:solidFill>
            <a:schemeClr val="accent6">
              <a:lumMod val="50000"/>
              <a:alpha val="63000"/>
            </a:schemeClr>
          </a:solidFill>
          <a:ln w="28575">
            <a:solidFill>
              <a:schemeClr val="bg1"/>
            </a:solidFill>
          </a:ln>
          <a:effectLst>
            <a:glow rad="63500">
              <a:schemeClr val="tx1">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Tunaikan</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zakat</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apabila</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mencukupi</a:t>
            </a:r>
            <a:r>
              <a:rPr lang="en-US" sz="24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syaratnya</a:t>
            </a:r>
            <a:endParaRPr lang="en-US" sz="24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Curved Down Arrow 4"/>
          <p:cNvSpPr/>
          <p:nvPr/>
        </p:nvSpPr>
        <p:spPr>
          <a:xfrm rot="1311881">
            <a:off x="6131339" y="1852893"/>
            <a:ext cx="2506848" cy="1185468"/>
          </a:xfrm>
          <a:prstGeom prst="curvedDownArrow">
            <a:avLst/>
          </a:prstGeom>
          <a:solidFill>
            <a:schemeClr val="bg1"/>
          </a:solidFill>
          <a:ln w="12700">
            <a:solidFill>
              <a:srgbClr val="0000FF"/>
            </a:solidFill>
          </a:ln>
          <a:effectLst>
            <a:glow rad="101600">
              <a:srgbClr val="0000FF">
                <a:alpha val="60000"/>
              </a:srgb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bg1"/>
              </a:solidFill>
            </a:endParaRPr>
          </a:p>
        </p:txBody>
      </p:sp>
      <p:sp>
        <p:nvSpPr>
          <p:cNvPr id="6" name="Round Diagonal Corner Rectangle 5"/>
          <p:cNvSpPr/>
          <p:nvPr/>
        </p:nvSpPr>
        <p:spPr>
          <a:xfrm>
            <a:off x="1857356" y="1662114"/>
            <a:ext cx="5500726" cy="1195382"/>
          </a:xfrm>
          <a:prstGeom prst="round2DiagRect">
            <a:avLst>
              <a:gd name="adj1" fmla="val 8789"/>
              <a:gd name="adj2" fmla="val 50000"/>
            </a:avLst>
          </a:prstGeom>
          <a:solidFill>
            <a:srgbClr val="660066">
              <a:alpha val="86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Takwa</a:t>
            </a:r>
            <a:r>
              <a:rPr lang="en-US" sz="26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endParaRPr lang="en-US" sz="2600" b="1"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Snip Same Side Corner Rectangle 6"/>
          <p:cNvSpPr/>
          <p:nvPr/>
        </p:nvSpPr>
        <p:spPr>
          <a:xfrm>
            <a:off x="179512" y="4572008"/>
            <a:ext cx="3143272" cy="1357322"/>
          </a:xfrm>
          <a:prstGeom prst="snip2SameRect">
            <a:avLst>
              <a:gd name="adj1" fmla="val 8485"/>
              <a:gd name="adj2" fmla="val 9546"/>
            </a:avLst>
          </a:prstGeom>
          <a:solidFill>
            <a:srgbClr val="7030A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Menyatukan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5751676" y="4500570"/>
            <a:ext cx="3143272" cy="1357322"/>
          </a:xfrm>
          <a:prstGeom prst="snip2SameRect">
            <a:avLst>
              <a:gd name="adj1" fmla="val 8485"/>
              <a:gd name="adj2" fmla="val 9546"/>
            </a:avLst>
          </a:prstGeom>
          <a:solidFill>
            <a:srgbClr val="7030A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darjat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nip Same Side Corner Rectangle 8"/>
          <p:cNvSpPr/>
          <p:nvPr/>
        </p:nvSpPr>
        <p:spPr>
          <a:xfrm>
            <a:off x="2894156" y="5214950"/>
            <a:ext cx="3143272" cy="1357322"/>
          </a:xfrm>
          <a:prstGeom prst="snip2SameRect">
            <a:avLst>
              <a:gd name="adj1" fmla="val 8485"/>
              <a:gd name="adj2" fmla="val 9546"/>
            </a:avLst>
          </a:prstGeom>
          <a:solidFill>
            <a:srgbClr val="7030A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Bersihkan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jiwa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10" name="Elbow Connector 9"/>
          <p:cNvCxnSpPr/>
          <p:nvPr/>
        </p:nvCxnSpPr>
        <p:spPr>
          <a:xfrm>
            <a:off x="1403648" y="3933056"/>
            <a:ext cx="720080" cy="648072"/>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6842056" y="3861048"/>
            <a:ext cx="720080" cy="648072"/>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3529688" y="4581128"/>
            <a:ext cx="1440160" cy="288032"/>
          </a:xfrm>
          <a:prstGeom prst="bentConnector3">
            <a:avLst>
              <a:gd name="adj1" fmla="val 50000"/>
            </a:avLst>
          </a:prstGeom>
          <a:ln w="57150">
            <a:solidFill>
              <a:srgbClr val="FFFFFF"/>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500" y="285728"/>
            <a:ext cx="89916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Kerjasama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usaha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diteruskan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meningkatkan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prestasi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kecekapan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642910" y="1571612"/>
            <a:ext cx="7858180" cy="1285884"/>
          </a:xfrm>
          <a:prstGeom prst="round2DiagRect">
            <a:avLst>
              <a:gd name="adj1" fmla="val 37012"/>
              <a:gd name="adj2" fmla="val 37823"/>
            </a:avLst>
          </a:prstGeom>
          <a:solidFill>
            <a:srgbClr val="C00000">
              <a:alpha val="70000"/>
            </a:srgb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Menganjurkan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program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aktiviti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aktiviti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mengenai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zakat</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642910" y="3000372"/>
            <a:ext cx="7858180" cy="1428760"/>
          </a:xfrm>
          <a:prstGeom prst="round2DiagRect">
            <a:avLst>
              <a:gd name="adj1" fmla="val 37012"/>
              <a:gd name="adj2" fmla="val 37823"/>
            </a:avLst>
          </a:prstGeom>
          <a:solidFill>
            <a:schemeClr val="accent6">
              <a:lumMod val="50000"/>
              <a:alpha val="69000"/>
            </a:scheme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Pelancaran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sambutan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bulan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zakat</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diadakan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pelbagai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pengisian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aktiviti</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273" y="228600"/>
            <a:ext cx="8839200" cy="984885"/>
          </a:xfrm>
          <a:prstGeom prst="rect">
            <a:avLst/>
          </a:prstGeom>
        </p:spPr>
        <p:txBody>
          <a:bodyPr wrap="square">
            <a:spAutoFit/>
          </a:bodyPr>
          <a:lstStyle/>
          <a:p>
            <a:pPr algn="ctr" fontAlgn="auto">
              <a:spcBef>
                <a:spcPts val="0"/>
              </a:spcBef>
              <a:spcAft>
                <a:spcPts val="0"/>
              </a:spcAft>
              <a:defRPr/>
            </a:pP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Harapan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terhadap</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program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aktiviti</a:t>
            </a:r>
            <a:r>
              <a:rPr lang="en-US"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9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dianjurkan</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357158" y="1485864"/>
            <a:ext cx="8501122" cy="785818"/>
          </a:xfrm>
          <a:prstGeom prst="snip2SameRect">
            <a:avLst>
              <a:gd name="adj1" fmla="val 8485"/>
              <a:gd name="adj2" fmla="val 9546"/>
            </a:avLst>
          </a:prstGeom>
          <a:solidFill>
            <a:srgbClr val="7030A0">
              <a:alpha val="81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Tingkatkan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kefahaman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kesedaran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57158" y="2378933"/>
            <a:ext cx="8501122" cy="1285884"/>
          </a:xfrm>
          <a:prstGeom prst="snip2SameRect">
            <a:avLst>
              <a:gd name="adj1" fmla="val 8485"/>
              <a:gd name="adj2" fmla="val 9546"/>
            </a:avLst>
          </a:prstGeom>
          <a:solidFill>
            <a:srgbClr val="002060">
              <a:alpha val="67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terpanggil</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aktif</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sama-sama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menaikkan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zakat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428596" y="3771880"/>
            <a:ext cx="8420922" cy="1357322"/>
          </a:xfrm>
          <a:prstGeom prst="snip2SameRect">
            <a:avLst>
              <a:gd name="adj1" fmla="val 8485"/>
              <a:gd name="adj2" fmla="val 9546"/>
            </a:avLst>
          </a:prstGeom>
          <a:solidFill>
            <a:srgbClr val="7030A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yakin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ketelusan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komitmen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Majlis</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Negeri</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6"/>
          <p:cNvSpPr/>
          <p:nvPr/>
        </p:nvSpPr>
        <p:spPr>
          <a:xfrm rot="2852800">
            <a:off x="144319" y="1215650"/>
            <a:ext cx="571504" cy="642942"/>
          </a:xfrm>
          <a:prstGeom prst="rightArrow">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ight Arrow 7"/>
          <p:cNvSpPr/>
          <p:nvPr/>
        </p:nvSpPr>
        <p:spPr>
          <a:xfrm rot="2640535">
            <a:off x="143119" y="3521823"/>
            <a:ext cx="571504" cy="642942"/>
          </a:xfrm>
          <a:prstGeom prst="rightArrow">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Right Arrow 8"/>
          <p:cNvSpPr/>
          <p:nvPr/>
        </p:nvSpPr>
        <p:spPr>
          <a:xfrm rot="2772954">
            <a:off x="144059" y="2080657"/>
            <a:ext cx="571504" cy="642942"/>
          </a:xfrm>
          <a:prstGeom prst="rightArrow">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0" name="Snip Same Side Corner Rectangle 9"/>
          <p:cNvSpPr/>
          <p:nvPr/>
        </p:nvSpPr>
        <p:spPr>
          <a:xfrm>
            <a:off x="428596" y="5272078"/>
            <a:ext cx="8420922" cy="1357322"/>
          </a:xfrm>
          <a:prstGeom prst="snip2SameRect">
            <a:avLst>
              <a:gd name="adj1" fmla="val 8485"/>
              <a:gd name="adj2" fmla="val 9546"/>
            </a:avLst>
          </a:prstGeom>
          <a:solidFill>
            <a:srgbClr val="002060">
              <a:alpha val="69000"/>
            </a:srgbClr>
          </a:solidFill>
          <a:ln w="57150">
            <a:solidFill>
              <a:schemeClr val="bg1"/>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Hasilkan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keberkatan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rot="2852800">
            <a:off x="144318" y="5176089"/>
            <a:ext cx="571504" cy="642942"/>
          </a:xfrm>
          <a:prstGeom prst="rightArrow">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00100" y="381000"/>
            <a:ext cx="700092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Down Arrow 3"/>
          <p:cNvSpPr/>
          <p:nvPr/>
        </p:nvSpPr>
        <p:spPr>
          <a:xfrm>
            <a:off x="1475656" y="1923730"/>
            <a:ext cx="6424188" cy="2734370"/>
          </a:xfrm>
          <a:prstGeom prst="downArrow">
            <a:avLst/>
          </a:prstGeom>
          <a:solidFill>
            <a:srgbClr val="C0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a:t>
            </a:r>
            <a:endParaRPr lang="en-MY" sz="2400" dirty="0">
              <a:solidFill>
                <a:prstClr val="white"/>
              </a:solidFill>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C00000">
              <a:alpha val="32000"/>
            </a:srgbClr>
          </a:solidFill>
          <a:ln w="9525">
            <a:noFill/>
            <a:round/>
            <a:headEnd/>
            <a:tailEnd/>
          </a:ln>
          <a:effectLst/>
        </p:spPr>
        <p:txBody>
          <a:bodyPr lIns="90000" tIns="46800" rIns="90000" bIns="46800" anchor="ctr"/>
          <a:lstStyle/>
          <a:p>
            <a:pPr algn="ctr" fontAlgn="base">
              <a:spcBef>
                <a:spcPct val="0"/>
              </a:spcBef>
              <a:spcAft>
                <a:spcPct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fontAlgn="base">
              <a:spcBef>
                <a:spcPct val="0"/>
              </a:spcBef>
              <a:spcAft>
                <a:spcPct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tx1">
              <a:alpha val="31000"/>
            </a:schemeClr>
          </a:solidFill>
        </p:spPr>
        <p:txBody>
          <a:bodyPr wrap="square">
            <a:spAutoFit/>
          </a:bodyPr>
          <a:lstStyle/>
          <a:p>
            <a:pPr algn="ctr" rtl="1" fontAlgn="base">
              <a:spcBef>
                <a:spcPct val="0"/>
              </a:spcBef>
              <a:spcAft>
                <a:spcPct val="0"/>
              </a:spcAft>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tx1">
              <a:alpha val="30000"/>
            </a:schemeClr>
          </a:solidFill>
        </p:spPr>
        <p:txBody>
          <a:bodyPr wrap="square">
            <a:spAutoFit/>
          </a:bodyPr>
          <a:lstStyle/>
          <a:p>
            <a:pPr algn="ctr" rtl="1" fontAlgn="base">
              <a:spcBef>
                <a:spcPct val="0"/>
              </a:spcBef>
              <a:spcAft>
                <a:spcPct val="0"/>
              </a:spcAft>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Arial" charset="0"/>
            </a:endParaRPr>
          </a:p>
        </p:txBody>
      </p:sp>
      <p:sp>
        <p:nvSpPr>
          <p:cNvPr id="4" name="Rectangle 1"/>
          <p:cNvSpPr>
            <a:spLocks noChangeArrowheads="1"/>
          </p:cNvSpPr>
          <p:nvPr/>
        </p:nvSpPr>
        <p:spPr bwMode="auto">
          <a:xfrm>
            <a:off x="0" y="3557566"/>
            <a:ext cx="9144000" cy="3071834"/>
          </a:xfrm>
          <a:prstGeom prst="rect">
            <a:avLst/>
          </a:prstGeom>
          <a:solidFill>
            <a:srgbClr val="C00000">
              <a:alpha val="38000"/>
            </a:srgbClr>
          </a:solidFill>
          <a:ln w="9525">
            <a:noFill/>
            <a:round/>
            <a:headEnd/>
            <a:tailEnd/>
          </a:ln>
          <a:effectLst/>
        </p:spPr>
        <p:txBody>
          <a:bodyPr lIns="90000" tIns="46800" rIns="90000" bIns="46800" anchor="ctr"/>
          <a:lstStyle/>
          <a:p>
            <a:pPr algn="ctr" fontAlgn="base">
              <a:lnSpc>
                <a:spcPct val="90000"/>
              </a:lnSpc>
              <a:spcBef>
                <a:spcPct val="0"/>
              </a:spcBef>
              <a:spcAft>
                <a:spcPct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62681"/>
            <a:ext cx="9144000" cy="1754326"/>
          </a:xfrm>
          <a:prstGeom prst="rect">
            <a:avLst/>
          </a:prstGeom>
          <a:solidFill>
            <a:schemeClr val="tx1">
              <a:alpha val="3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6083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68313"/>
            <a:ext cx="9144000" cy="2246769"/>
          </a:xfrm>
          <a:prstGeom prst="rect">
            <a:avLst/>
          </a:prstGeom>
          <a:solidFill>
            <a:srgbClr val="FF0066">
              <a:alpha val="39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fontAlgn="base">
              <a:spcBef>
                <a:spcPct val="0"/>
              </a:spcBef>
              <a:spcAft>
                <a:spcPct val="0"/>
              </a:spcAft>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a:t>
            </a:r>
          </a:p>
          <a:p>
            <a:pPr algn="ctr" fontAlgn="base">
              <a:spcBef>
                <a:spcPct val="0"/>
              </a:spcBef>
              <a:spcAft>
                <a:spcPct val="0"/>
              </a:spcAft>
              <a:defRPr/>
            </a:pP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Tolonglah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himpunkanlah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landasan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kebenaran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Hancurkanlah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kekufuran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syirik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juga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musuh-musuhMu</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fontAlgn="base">
              <a:spcBef>
                <a:spcPct val="0"/>
              </a:spcBef>
              <a:spcAft>
                <a:spcPct val="0"/>
              </a:spcAft>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28600"/>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8474"/>
            <a:ext cx="9144000" cy="1754326"/>
          </a:xfrm>
          <a:prstGeom prst="rect">
            <a:avLst/>
          </a:prstGeom>
          <a:solidFill>
            <a:schemeClr val="tx1">
              <a:alpha val="39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اللَّهُمَّ صَلِّ وَسَلِّمْ وَبَارِكْ عَلَى سَيِّدِنَا مُحَمَّدٍ وَعَلَى آلِهِ وَأَصْحَابِهِ،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733800"/>
            <a:ext cx="9144000" cy="2246769"/>
          </a:xfrm>
          <a:prstGeom prst="rect">
            <a:avLst/>
          </a:prstGeom>
          <a:solidFill>
            <a:srgbClr val="FF0066">
              <a:alpha val="44000"/>
            </a:srgbClr>
          </a:solidFill>
          <a:ln w="57150">
            <a:noFill/>
          </a:ln>
        </p:spPr>
        <p:txBody>
          <a:bodyPr wrap="square">
            <a:spAutoFit/>
          </a:bodyPr>
          <a:lstStyle/>
          <a:p>
            <a:pPr algn="ctr" fontAlgn="auto">
              <a:spcBef>
                <a:spcPts val="0"/>
              </a:spcBef>
              <a:spcAft>
                <a:spcPts val="0"/>
              </a:spcAft>
              <a:defRPr/>
            </a:pP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Cucurilah</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kesejahteraan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keberkatan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atas</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keluarganya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para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sahabatnya</a:t>
            </a:r>
            <a:r>
              <a:rPr lang="ar-SA"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pengikut-pengikutnya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dengan</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baik</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hingga</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hari</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akhirat</a:t>
            </a:r>
            <a:r>
              <a:rPr lang="en-US" sz="2800" b="1" dirty="0" smtClean="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8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486771"/>
            <a:ext cx="860733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71612"/>
            <a:ext cx="9144000" cy="2123658"/>
          </a:xfrm>
          <a:prstGeom prst="rect">
            <a:avLst/>
          </a:prstGeom>
          <a:solidFill>
            <a:schemeClr val="tx1">
              <a:alpha val="45000"/>
            </a:schemeClr>
          </a:solidFill>
        </p:spPr>
        <p:txBody>
          <a:bodyPr wrap="square">
            <a:spAutoFit/>
          </a:bodyPr>
          <a:lstStyle/>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عِباَدَ اللهَ، اتَّقُوْا اللهَ حَقَّ تُقَاتِهِ، وَلاَ تَمُوْتُنَّ إِلاَّ وَأَنْتُمْ مُسْلِمُوْنَ.</a:t>
            </a:r>
            <a:endParaRPr lang="en-US" sz="66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38600"/>
            <a:ext cx="9144000" cy="1815882"/>
          </a:xfrm>
          <a:prstGeom prst="rect">
            <a:avLst/>
          </a:prstGeom>
          <a:solidFill>
            <a:srgbClr val="FF0066">
              <a:alpha val="56000"/>
            </a:srgb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taqwa</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US" sz="2800" b="1" dirty="0" smtClean="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Islam.</a:t>
            </a:r>
            <a:endParaRPr lang="en-US" sz="2800" b="1" dirty="0">
              <a:ln w="18415" cmpd="sng">
                <a:solidFill>
                  <a:schemeClr val="tx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2910" y="3810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57200" y="4884983"/>
            <a:ext cx="8286808" cy="1500198"/>
          </a:xfrm>
          <a:prstGeom prst="roundRect">
            <a:avLst>
              <a:gd name="adj" fmla="val 13934"/>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ln w="38100">
            <a:solidFill>
              <a:srgbClr val="FFFFFF"/>
            </a:solidFill>
          </a:ln>
          <a:effectLst>
            <a:glow rad="101600">
              <a:schemeClr val="tx1">
                <a:alpha val="6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mendapat</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keberkatan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akhirat</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500562" y="2456091"/>
            <a:ext cx="4214810" cy="1500198"/>
          </a:xfrm>
          <a:prstGeom prst="roundRect">
            <a:avLst>
              <a:gd name="adj" fmla="val 9757"/>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w="38100">
            <a:solidFill>
              <a:srgbClr val="FFFFFF"/>
            </a:solidFill>
          </a:ln>
          <a:effectLst>
            <a:glow rad="101600">
              <a:schemeClr val="tx1">
                <a:alpha val="6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a:t>
            </a:r>
            <a:r>
              <a:rPr lang="en-US" sz="29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perintahNya</a:t>
            </a:r>
            <a:r>
              <a:rPr lang="en-US" sz="29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jauhi</a:t>
            </a:r>
            <a:r>
              <a:rPr lang="en-US" sz="29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endParaRPr lang="en-US" sz="29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Down Arrow 5"/>
          <p:cNvSpPr/>
          <p:nvPr/>
        </p:nvSpPr>
        <p:spPr>
          <a:xfrm rot="20188132">
            <a:off x="2462753" y="1397792"/>
            <a:ext cx="2506848" cy="1407646"/>
          </a:xfrm>
          <a:prstGeom prst="curvedDown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rot="19962714">
            <a:off x="502034" y="1955974"/>
            <a:ext cx="3342096" cy="2214578"/>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algn="ctr">
              <a:defRPr/>
            </a:pP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Tingkatkan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ketakwaan</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9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9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9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25" y="4763"/>
            <a:ext cx="9124950" cy="684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55036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8596" y="386162"/>
            <a:ext cx="821537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Kewajipan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mengeluarkan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714348" y="2100674"/>
            <a:ext cx="4071966" cy="785818"/>
          </a:xfrm>
          <a:prstGeom prst="snip2DiagRect">
            <a:avLst>
              <a:gd name="adj1" fmla="val 50000"/>
              <a:gd name="adj2" fmla="val 50000"/>
            </a:avLst>
          </a:prstGeom>
          <a:solidFill>
            <a:srgbClr val="0000FF">
              <a:alpha val="50000"/>
            </a:srgbClr>
          </a:solidFill>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rukun</a:t>
            </a:r>
            <a:r>
              <a:rPr lang="en-US" sz="26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6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Bent-Up Arrow 4"/>
          <p:cNvSpPr/>
          <p:nvPr/>
        </p:nvSpPr>
        <p:spPr>
          <a:xfrm rot="5400000">
            <a:off x="107125" y="1493451"/>
            <a:ext cx="1285884" cy="642942"/>
          </a:xfrm>
          <a:prstGeom prst="bentUpArrow">
            <a:avLst/>
          </a:prstGeom>
          <a:solidFill>
            <a:srgbClr val="FFFF00"/>
          </a:solidFill>
          <a:ln>
            <a:solidFill>
              <a:srgbClr val="0099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ectangle 5"/>
          <p:cNvSpPr/>
          <p:nvPr/>
        </p:nvSpPr>
        <p:spPr>
          <a:xfrm>
            <a:off x="467544" y="2886492"/>
            <a:ext cx="8247860" cy="1714512"/>
          </a:xfrm>
          <a:prstGeom prst="rect">
            <a:avLst/>
          </a:prstGeom>
          <a:gradFill>
            <a:gsLst>
              <a:gs pos="0">
                <a:srgbClr val="FF0066">
                  <a:shade val="30000"/>
                  <a:satMod val="115000"/>
                  <a:alpha val="0"/>
                </a:srgbClr>
              </a:gs>
              <a:gs pos="50000">
                <a:srgbClr val="FF0066">
                  <a:shade val="67500"/>
                  <a:satMod val="115000"/>
                </a:srgbClr>
              </a:gs>
              <a:gs pos="100000">
                <a:srgbClr val="FF0066">
                  <a:shade val="100000"/>
                  <a:satMod val="115000"/>
                </a:srgbClr>
              </a:gs>
            </a:gsLst>
            <a:lin ang="0" scaled="1"/>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ditunaikan</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memenuhi</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syarat-syaratnya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4932040" y="5401072"/>
            <a:ext cx="3854802" cy="1152128"/>
          </a:xfrm>
          <a:prstGeom prst="downArrow">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16189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1594</Words>
  <Application>Microsoft Office PowerPoint</Application>
  <PresentationFormat>On-screen Show (4:3)</PresentationFormat>
  <Paragraphs>146</Paragraphs>
  <Slides>45</Slides>
  <Notes>0</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1_Office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Nor Fadhilah</cp:lastModifiedBy>
  <cp:revision>20</cp:revision>
  <dcterms:created xsi:type="dcterms:W3CDTF">2012-11-26T16:18:19Z</dcterms:created>
  <dcterms:modified xsi:type="dcterms:W3CDTF">2012-12-12T00:35:52Z</dcterms:modified>
</cp:coreProperties>
</file>